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74" r:id="rId6"/>
    <p:sldId id="282" r:id="rId7"/>
    <p:sldId id="277" r:id="rId8"/>
    <p:sldId id="281" r:id="rId9"/>
    <p:sldId id="275" r:id="rId10"/>
    <p:sldId id="259" r:id="rId11"/>
    <p:sldId id="261" r:id="rId12"/>
    <p:sldId id="279" r:id="rId13"/>
    <p:sldId id="280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BA6D35-B6CC-6548-8BB5-BC95D88B600D}" v="1" dt="2024-03-05T15:12:16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0" autoAdjust="0"/>
    <p:restoredTop sz="95161" autoAdjust="0"/>
  </p:normalViewPr>
  <p:slideViewPr>
    <p:cSldViewPr snapToGrid="0" showGuides="1">
      <p:cViewPr varScale="1">
        <p:scale>
          <a:sx n="128" d="100"/>
          <a:sy n="128" d="100"/>
        </p:scale>
        <p:origin x="808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emir, Kay" userId="054400b3-7951-40c1-99c2-2a9da969a883" providerId="ADAL" clId="{85BA6D35-B6CC-6548-8BB5-BC95D88B600D}"/>
    <pc:docChg chg="addSld delSld modSld sldOrd">
      <pc:chgData name="Kasemir, Kay" userId="054400b3-7951-40c1-99c2-2a9da969a883" providerId="ADAL" clId="{85BA6D35-B6CC-6548-8BB5-BC95D88B600D}" dt="2024-03-05T15:17:37.183" v="10" actId="20578"/>
      <pc:docMkLst>
        <pc:docMk/>
      </pc:docMkLst>
      <pc:sldChg chg="modSp mod">
        <pc:chgData name="Kasemir, Kay" userId="054400b3-7951-40c1-99c2-2a9da969a883" providerId="ADAL" clId="{85BA6D35-B6CC-6548-8BB5-BC95D88B600D}" dt="2024-03-05T15:17:25.622" v="9" actId="14100"/>
        <pc:sldMkLst>
          <pc:docMk/>
          <pc:sldMk cId="0" sldId="275"/>
        </pc:sldMkLst>
        <pc:spChg chg="mod">
          <ac:chgData name="Kasemir, Kay" userId="054400b3-7951-40c1-99c2-2a9da969a883" providerId="ADAL" clId="{85BA6D35-B6CC-6548-8BB5-BC95D88B600D}" dt="2024-03-05T15:17:25.622" v="9" actId="14100"/>
          <ac:spMkLst>
            <pc:docMk/>
            <pc:sldMk cId="0" sldId="275"/>
            <ac:spMk id="18434" creationId="{88EE549E-80C1-DE44-B6C8-5B0463B95132}"/>
          </ac:spMkLst>
        </pc:spChg>
      </pc:sldChg>
      <pc:sldChg chg="modSp mod">
        <pc:chgData name="Kasemir, Kay" userId="054400b3-7951-40c1-99c2-2a9da969a883" providerId="ADAL" clId="{85BA6D35-B6CC-6548-8BB5-BC95D88B600D}" dt="2024-03-05T15:16:06.470" v="6" actId="20577"/>
        <pc:sldMkLst>
          <pc:docMk/>
          <pc:sldMk cId="2104662394" sldId="281"/>
        </pc:sldMkLst>
        <pc:spChg chg="mod">
          <ac:chgData name="Kasemir, Kay" userId="054400b3-7951-40c1-99c2-2a9da969a883" providerId="ADAL" clId="{85BA6D35-B6CC-6548-8BB5-BC95D88B600D}" dt="2024-03-05T15:16:06.470" v="6" actId="20577"/>
          <ac:spMkLst>
            <pc:docMk/>
            <pc:sldMk cId="2104662394" sldId="281"/>
            <ac:spMk id="3" creationId="{AD9D73C9-4C0E-5344-B616-4C5E5BEB11EF}"/>
          </ac:spMkLst>
        </pc:spChg>
      </pc:sldChg>
      <pc:sldChg chg="ord">
        <pc:chgData name="Kasemir, Kay" userId="054400b3-7951-40c1-99c2-2a9da969a883" providerId="ADAL" clId="{85BA6D35-B6CC-6548-8BB5-BC95D88B600D}" dt="2024-03-05T15:17:37.183" v="10" actId="20578"/>
        <pc:sldMkLst>
          <pc:docMk/>
          <pc:sldMk cId="2497054784" sldId="282"/>
        </pc:sldMkLst>
      </pc:sldChg>
      <pc:sldChg chg="add del">
        <pc:chgData name="Kasemir, Kay" userId="054400b3-7951-40c1-99c2-2a9da969a883" providerId="ADAL" clId="{85BA6D35-B6CC-6548-8BB5-BC95D88B600D}" dt="2024-03-05T15:13:47.303" v="1" actId="2696"/>
        <pc:sldMkLst>
          <pc:docMk/>
          <pc:sldMk cId="550058047" sldId="38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3/5/24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3/5/24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D3BD9-D7E0-A248-A36C-BAB6855E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CS-Studio, 2014 Lanzhou EPICS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8F900-3D52-9D4C-8047-975DADBC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91C0A-2244-7A4B-A525-2ACCD7A2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43155-79E9-5D45-B705-87E14ADC50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88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  <p:sldLayoutId id="2147483757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User Interfaces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Kay Kasemir</a:t>
            </a:r>
          </a:p>
          <a:p>
            <a:r>
              <a:rPr lang="en-US" dirty="0"/>
              <a:t>Jan. 2022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815F-1232-674B-B3BC-DAC6E7975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Approaches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A42B0-645D-674C-8708-DE4502C46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033669"/>
            <a:ext cx="2699090" cy="4253949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Pick one tool and keep it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Stability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Eventually no updates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Freeze OS?</a:t>
            </a:r>
          </a:p>
          <a:p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73546C1F-392F-7147-9FF6-26987B85F6F6}"/>
              </a:ext>
            </a:extLst>
          </p:cNvPr>
          <p:cNvSpPr txBox="1">
            <a:spLocks/>
          </p:cNvSpPr>
          <p:nvPr/>
        </p:nvSpPr>
        <p:spPr bwMode="auto">
          <a:xfrm>
            <a:off x="4539910" y="1033669"/>
            <a:ext cx="2699090" cy="48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u="sng" dirty="0"/>
              <a:t>Use today’s tool to the fullest, then update to next tool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All the new features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Need to re-implement displays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4EFD523-7F60-3B44-833E-E559F6211FD2}"/>
              </a:ext>
            </a:extLst>
          </p:cNvPr>
          <p:cNvSpPr txBox="1">
            <a:spLocks/>
          </p:cNvSpPr>
          <p:nvPr/>
        </p:nvSpPr>
        <p:spPr bwMode="auto">
          <a:xfrm>
            <a:off x="8628205" y="1033668"/>
            <a:ext cx="3427959" cy="5049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u="sng" dirty="0"/>
              <a:t>Use today’s tool carefully, then upgrade to compatible tool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>
                <a:highlight>
                  <a:srgbClr val="00FF00"/>
                </a:highlight>
              </a:rPr>
              <a:t>Can use most displays for a long time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Need to re-implement some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/>
              <a:t>Miss out on some features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E8930131-98A8-1F48-96FA-638CC3E6A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646331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EPICS: Distributed System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3A43457E-D078-9E44-8128-5800AD71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5614" y="1168400"/>
            <a:ext cx="8129587" cy="762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Servers                                Clients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35012DA-76CD-6B45-840B-8F877C5CA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0" y="18669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753DA2D-ACB1-B24A-8A32-A9CBEFAA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29083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83CEBF-1979-2A4F-81C4-FDB110556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" y="39243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931101E-A9B0-E449-B5C5-573496A0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18796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User Interface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367DFCA-6530-2849-A142-ED103EB55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29210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Archive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8E56D4C-1490-9442-A11B-C9D834A3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4100" y="39370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Alarm Handler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A2D5CD-DA88-564D-96BE-15FA219425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00600" y="2252664"/>
            <a:ext cx="1320800" cy="1428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5A9783-94CD-0843-B64A-6B7F890FC0B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1700" y="3295650"/>
            <a:ext cx="2692400" cy="12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46E604-8503-BD45-8C81-1E4C98B4BA9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41700" y="4311650"/>
            <a:ext cx="2692400" cy="12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AF4078B-73F9-FC42-90FC-2947606032F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2254250"/>
            <a:ext cx="1358900" cy="2076450"/>
          </a:xfrm>
          <a:prstGeom prst="bentConnector2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20" descr="heater_plot.png">
            <a:extLst>
              <a:ext uri="{FF2B5EF4-FFF2-40B4-BE49-F238E27FC236}">
                <a16:creationId xmlns:a16="http://schemas.microsoft.com/office/drawing/2014/main" id="{0716B74C-44CB-3544-BB39-C2FCDD8B6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00" y="2384425"/>
            <a:ext cx="2628900" cy="1098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heater_gui.png">
            <a:extLst>
              <a:ext uri="{FF2B5EF4-FFF2-40B4-BE49-F238E27FC236}">
                <a16:creationId xmlns:a16="http://schemas.microsoft.com/office/drawing/2014/main" id="{904E4F84-ABDB-8646-9CDE-14E3E0EF4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946150"/>
            <a:ext cx="1624012" cy="12065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2" descr="TS-5400_VPT_MeasurementArchitecture-vxi-eng">
            <a:extLst>
              <a:ext uri="{FF2B5EF4-FFF2-40B4-BE49-F238E27FC236}">
                <a16:creationId xmlns:a16="http://schemas.microsoft.com/office/drawing/2014/main" id="{1B2C8FCE-CC60-D94A-8959-C09C51C3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92664"/>
            <a:ext cx="1081088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23">
            <a:extLst>
              <a:ext uri="{FF2B5EF4-FFF2-40B4-BE49-F238E27FC236}">
                <a16:creationId xmlns:a16="http://schemas.microsoft.com/office/drawing/2014/main" id="{32D92274-F1A9-9A4C-8A34-DEFF2A695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1" y="4906963"/>
            <a:ext cx="10636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24">
            <a:extLst>
              <a:ext uri="{FF2B5EF4-FFF2-40B4-BE49-F238E27FC236}">
                <a16:creationId xmlns:a16="http://schemas.microsoft.com/office/drawing/2014/main" id="{A98C49B6-566A-8240-82FE-51759E8CB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5588000"/>
            <a:ext cx="938212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B32A-60CA-45AC-8ED5-EFEDA14E9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“Program"                            vs.    ”Display Manager”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6C94-6903-EE5A-CBE3-609B3FAB8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012371"/>
            <a:ext cx="5121872" cy="498565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Tcl</a:t>
            </a:r>
            <a:r>
              <a:rPr lang="en-US" dirty="0"/>
              <a:t>/</a:t>
            </a:r>
            <a:r>
              <a:rPr lang="en-US" dirty="0" err="1"/>
              <a:t>tk</a:t>
            </a:r>
            <a:r>
              <a:rPr lang="en-US" dirty="0"/>
              <a:t>, </a:t>
            </a:r>
            <a:r>
              <a:rPr lang="en-US" dirty="0" err="1"/>
              <a:t>Matlab</a:t>
            </a:r>
            <a:r>
              <a:rPr lang="en-US" dirty="0"/>
              <a:t>, </a:t>
            </a:r>
            <a:r>
              <a:rPr lang="en-US" dirty="0" err="1"/>
              <a:t>Delphy</a:t>
            </a:r>
            <a:r>
              <a:rPr lang="en-US" dirty="0"/>
              <a:t>, Visual Basic, Python/Qt, … and CA client library</a:t>
            </a:r>
          </a:p>
          <a:p>
            <a:r>
              <a:rPr lang="en-US" dirty="0">
                <a:solidFill>
                  <a:srgbClr val="00B050"/>
                </a:solidFill>
              </a:rPr>
              <a:t>You can program sophisticated displays</a:t>
            </a:r>
          </a:p>
          <a:p>
            <a:r>
              <a:rPr lang="en-US" dirty="0">
                <a:solidFill>
                  <a:srgbClr val="FF0000"/>
                </a:solidFill>
              </a:rPr>
              <a:t>Nobody else will understand and maintain your code</a:t>
            </a:r>
          </a:p>
          <a:p>
            <a:r>
              <a:rPr lang="en-US" dirty="0">
                <a:solidFill>
                  <a:srgbClr val="FF0000"/>
                </a:solidFill>
              </a:rPr>
              <a:t>In 5..10 years, you have to re-implement it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8D0610-F83F-6FF4-4066-0831E6C2835B}"/>
              </a:ext>
            </a:extLst>
          </p:cNvPr>
          <p:cNvSpPr txBox="1">
            <a:spLocks/>
          </p:cNvSpPr>
          <p:nvPr/>
        </p:nvSpPr>
        <p:spPr bwMode="auto">
          <a:xfrm>
            <a:off x="6640362" y="1012371"/>
            <a:ext cx="5121872" cy="498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Edd</a:t>
            </a:r>
            <a:r>
              <a:rPr lang="en-US" dirty="0"/>
              <a:t>/dm, </a:t>
            </a:r>
            <a:r>
              <a:rPr lang="en-US" dirty="0" err="1"/>
              <a:t>medm</a:t>
            </a:r>
            <a:r>
              <a:rPr lang="en-US" dirty="0"/>
              <a:t>, dm2k, </a:t>
            </a:r>
            <a:r>
              <a:rPr lang="en-US" dirty="0" err="1"/>
              <a:t>edm</a:t>
            </a:r>
            <a:r>
              <a:rPr lang="en-US" dirty="0"/>
              <a:t>, CS-Studio *.</a:t>
            </a:r>
            <a:r>
              <a:rPr lang="en-US" dirty="0" err="1"/>
              <a:t>opi</a:t>
            </a:r>
            <a:r>
              <a:rPr lang="en-US" dirty="0"/>
              <a:t>, CS-Studio *.bob</a:t>
            </a:r>
          </a:p>
          <a:p>
            <a:r>
              <a:rPr lang="en-US" dirty="0"/>
              <a:t>Use provided  Widgets</a:t>
            </a:r>
          </a:p>
          <a:p>
            <a:pPr lvl="1"/>
            <a:r>
              <a:rPr lang="en-US" dirty="0"/>
              <a:t>‘Label’, ’Text Update’, …</a:t>
            </a:r>
          </a:p>
          <a:p>
            <a:r>
              <a:rPr lang="en-US" dirty="0">
                <a:solidFill>
                  <a:srgbClr val="00B050"/>
                </a:solidFill>
              </a:rPr>
              <a:t>Operators can easily tweak your displays or create new ones</a:t>
            </a:r>
          </a:p>
          <a:p>
            <a:r>
              <a:rPr lang="en-US" dirty="0">
                <a:solidFill>
                  <a:srgbClr val="00B050"/>
                </a:solidFill>
              </a:rPr>
              <a:t>In 5..10 years, there is hope for translating displays to a new tool</a:t>
            </a:r>
          </a:p>
        </p:txBody>
      </p:sp>
    </p:spTree>
    <p:extLst>
      <p:ext uri="{BB962C8B-B14F-4D97-AF65-F5344CB8AC3E}">
        <p14:creationId xmlns:p14="http://schemas.microsoft.com/office/powerpoint/2010/main" val="249705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8">
            <a:extLst>
              <a:ext uri="{FF2B5EF4-FFF2-40B4-BE49-F238E27FC236}">
                <a16:creationId xmlns:a16="http://schemas.microsoft.com/office/drawing/2014/main" id="{014BB444-CC65-9442-8CC9-D10DCF587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300163"/>
            <a:ext cx="19113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E7E6D081-7E92-AA41-BB9B-96BD8787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Over the years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E15BD2F-7502-D042-A9F7-1F3077F5FB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F1875D-18AD-2B4F-B3E7-427AEEB5E167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pic>
        <p:nvPicPr>
          <p:cNvPr id="17412" name="Picture 6">
            <a:extLst>
              <a:ext uri="{FF2B5EF4-FFF2-40B4-BE49-F238E27FC236}">
                <a16:creationId xmlns:a16="http://schemas.microsoft.com/office/drawing/2014/main" id="{2705C49E-9AF1-D54B-A44C-AC9294433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969963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>
            <a:extLst>
              <a:ext uri="{FF2B5EF4-FFF2-40B4-BE49-F238E27FC236}">
                <a16:creationId xmlns:a16="http://schemas.microsoft.com/office/drawing/2014/main" id="{6F652990-919B-0540-AD77-50336CB6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5255" r="14256"/>
          <a:stretch>
            <a:fillRect/>
          </a:stretch>
        </p:blipFill>
        <p:spPr bwMode="auto">
          <a:xfrm>
            <a:off x="2595563" y="3067051"/>
            <a:ext cx="1719262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>
            <a:extLst>
              <a:ext uri="{FF2B5EF4-FFF2-40B4-BE49-F238E27FC236}">
                <a16:creationId xmlns:a16="http://schemas.microsoft.com/office/drawing/2014/main" id="{423AF366-4AF6-1A42-ADC2-E519ADD5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989013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>
            <a:extLst>
              <a:ext uri="{FF2B5EF4-FFF2-40B4-BE49-F238E27FC236}">
                <a16:creationId xmlns:a16="http://schemas.microsoft.com/office/drawing/2014/main" id="{4EDB1E83-F204-7349-943B-8ED97572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4" y="4013200"/>
            <a:ext cx="38814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">
            <a:extLst>
              <a:ext uri="{FF2B5EF4-FFF2-40B4-BE49-F238E27FC236}">
                <a16:creationId xmlns:a16="http://schemas.microsoft.com/office/drawing/2014/main" id="{E8C01268-451B-D348-8D6D-4E107CD77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r="14828" b="16664"/>
          <a:stretch>
            <a:fillRect/>
          </a:stretch>
        </p:blipFill>
        <p:spPr bwMode="auto">
          <a:xfrm>
            <a:off x="8732838" y="1276350"/>
            <a:ext cx="19351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D1C05-D3C2-1E42-9EA2-72DE18BBA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changes, what doesn’t?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D73C9-4C0E-5344-B616-4C5E5BEB1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217" y="3138398"/>
            <a:ext cx="8468139" cy="3371732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Basic dial-by-number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en-US" dirty="0"/>
              <a:t>Import “Contacts”, Name &amp;</a:t>
            </a:r>
            <a:r>
              <a:rPr lang="en-US" dirty="0">
                <a:sym typeface="Wingdings" pitchFamily="2" charset="2"/>
              </a:rPr>
              <a:t> Number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endParaRPr lang="en-US" dirty="0">
              <a:sym typeface="Wingdings" pitchFamily="2" charset="2"/>
            </a:endParaRP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>
                <a:sym typeface="Wingdings" pitchFamily="2" charset="2"/>
              </a:rPr>
              <a:t>Custom ring tones, icons, .. in “Contacts”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>
                <a:sym typeface="Wingdings" pitchFamily="2" charset="2"/>
              </a:rPr>
              <a:t>Speed dial</a:t>
            </a:r>
          </a:p>
          <a:p>
            <a:pPr>
              <a:buClr>
                <a:srgbClr val="FF0000"/>
              </a:buClr>
              <a:buFont typeface="System Font Regular"/>
              <a:buChar char="-"/>
            </a:pPr>
            <a:r>
              <a:rPr lang="en-US" dirty="0">
                <a:sym typeface="Wingdings" pitchFamily="2" charset="2"/>
              </a:rPr>
              <a:t>Apps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16CCED0-8035-9149-8904-A23A33FB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142" y="1022350"/>
            <a:ext cx="1459238" cy="1948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5117D919-D624-D644-BAE1-7FF8DCFB9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5" r="5150"/>
          <a:stretch/>
        </p:blipFill>
        <p:spPr bwMode="auto">
          <a:xfrm>
            <a:off x="6450496" y="809851"/>
            <a:ext cx="1031984" cy="21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5B198320-CE41-A248-B84F-F5502F629C71}"/>
              </a:ext>
            </a:extLst>
          </p:cNvPr>
          <p:cNvSpPr/>
          <p:nvPr/>
        </p:nvSpPr>
        <p:spPr>
          <a:xfrm rot="16200000">
            <a:off x="4791414" y="1498229"/>
            <a:ext cx="852331" cy="795131"/>
          </a:xfrm>
          <a:prstGeom prst="downArrow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66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EEA99F3-4976-4D42-8B4F-0663517B7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88" y="255589"/>
            <a:ext cx="8636000" cy="646331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Over the years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88EE549E-80C1-DE44-B6C8-5B0463B95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800" y="1765300"/>
            <a:ext cx="4165600" cy="46228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Since ~1990: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record(ai, “</a:t>
            </a: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my_record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{</a:t>
            </a:r>
          </a:p>
          <a:p>
            <a:pPr marL="0" indent="0">
              <a:buNone/>
            </a:pP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field(DTYP, “</a:t>
            </a:r>
            <a:r>
              <a:rPr lang="en-US" altLang="ja-JP" sz="1600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MyDevice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field(INP ,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@channel2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field(SCAN, 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“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1 second</a:t>
            </a:r>
            <a: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”</a:t>
            </a: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)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 ...</a:t>
            </a: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ja-JP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ja-JP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br>
              <a:rPr lang="en-US" altLang="en-US" sz="1600" dirty="0">
                <a:latin typeface="Courier New" panose="02070309020205020404" pitchFamily="49" charset="0"/>
                <a:ea typeface="ＭＳ Ｐゴシック" panose="020B0600070205080204" pitchFamily="34" charset="-128"/>
              </a:rPr>
            </a:b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More supported platforms:</a:t>
            </a:r>
            <a:b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6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vxWorks</a:t>
            </a: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RTEMS, Linux, OS X, Windows, ..</a:t>
            </a:r>
            <a:b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68000, </a:t>
            </a:r>
            <a:r>
              <a:rPr lang="en-US" altLang="en-US" sz="1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Intel, PPC, Arm, ..</a:t>
            </a:r>
          </a:p>
          <a:p>
            <a:pPr marL="0" indent="0">
              <a:buNone/>
            </a:pPr>
            <a:endParaRPr lang="en-US" altLang="en-US" sz="16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29F5E1D-6064-054D-A0D4-10ED621FE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8255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IOC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F4B982C-EB8C-794D-B690-D20B6539E5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838200"/>
            <a:ext cx="1651000" cy="774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5FFE6"/>
              </a:gs>
              <a:gs pos="64999">
                <a:srgbClr val="E4FDC2"/>
              </a:gs>
              <a:gs pos="100000">
                <a:srgbClr val="DAFDA7"/>
              </a:gs>
            </a:gsLst>
            <a:lin ang="54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lIns="45720" rIns="45720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dirty="0">
                <a:latin typeface="+mn-lt"/>
                <a:ea typeface="+mn-ea"/>
              </a:rPr>
              <a:t>User Interface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9B5BF8-24E4-F44D-A692-0BA181CE15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3600" y="1212850"/>
            <a:ext cx="2692400" cy="12700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round/>
            <a:headEnd type="arrow" w="med" len="med"/>
            <a:tailEnd type="arrow" w="med" len="med"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FCAE58-B74F-B448-A4E8-26DA19E7955F}"/>
              </a:ext>
            </a:extLst>
          </p:cNvPr>
          <p:cNvSpPr txBox="1">
            <a:spLocks/>
          </p:cNvSpPr>
          <p:nvPr/>
        </p:nvSpPr>
        <p:spPr bwMode="auto">
          <a:xfrm>
            <a:off x="6057900" y="1752600"/>
            <a:ext cx="4165600" cy="45339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  <a:ext uri="{909E8E84-426E-40dd-AFC4-6F175D3DCCD1}"/>
            <a:ext uri="{91240B29-F687-4f45-9708-019B960494DF}"/>
          </a:extLst>
        </p:spPr>
        <p:txBody>
          <a:bodyPr/>
          <a:lstStyle>
            <a:lvl1pPr marL="230188" indent="-230188" algn="l" rtl="0" fontAlgn="base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  <a:lvl2pPr marL="625475" indent="-279400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marL="914400" indent="-23018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marL="1144588" indent="-173038" algn="l" rtl="0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marL="1482725" indent="-222250" algn="l" rtl="0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edd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cs typeface="Arial" charset="0"/>
              </a:rPr>
              <a:t>dm</a:t>
            </a:r>
            <a:r>
              <a:rPr lang="en-US" dirty="0">
                <a:latin typeface="Arial" charset="0"/>
                <a:cs typeface="Arial" charset="0"/>
              </a:rPr>
              <a:t>  	198x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medm</a:t>
            </a:r>
            <a:r>
              <a:rPr lang="en-US" dirty="0">
                <a:latin typeface="Arial" charset="0"/>
                <a:cs typeface="Arial" charset="0"/>
              </a:rPr>
              <a:t>    	199x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err="1">
                <a:latin typeface="Arial" charset="0"/>
                <a:cs typeface="Arial" charset="0"/>
              </a:rPr>
              <a:t>edm</a:t>
            </a:r>
            <a:r>
              <a:rPr lang="en-US" dirty="0">
                <a:latin typeface="Arial" charset="0"/>
                <a:cs typeface="Arial" charset="0"/>
              </a:rPr>
              <a:t>         	200x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>
                <a:latin typeface="Arial" charset="0"/>
                <a:cs typeface="Arial" charset="0"/>
              </a:rPr>
              <a:t>CS-Studio	201x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2009: BOY</a:t>
            </a:r>
            <a:br>
              <a:rPr lang="en-US" sz="20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2017: Display Builder</a:t>
            </a:r>
            <a:br>
              <a:rPr lang="en-US" sz="2000" dirty="0">
                <a:latin typeface="Arial" charset="0"/>
                <a:cs typeface="Arial" charset="0"/>
              </a:rPr>
            </a:br>
            <a:r>
              <a:rPr lang="en-US" sz="2000" dirty="0">
                <a:latin typeface="Arial" charset="0"/>
                <a:cs typeface="Arial" charset="0"/>
              </a:rPr>
              <a:t>2019: Web Runtime</a:t>
            </a: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Also: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n-US" dirty="0" err="1">
                <a:latin typeface="Arial" charset="0"/>
                <a:cs typeface="Arial" charset="0"/>
              </a:rPr>
              <a:t>tcl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cs typeface="Arial" charset="0"/>
              </a:rPr>
              <a:t>tk</a:t>
            </a:r>
            <a:r>
              <a:rPr lang="en-US" dirty="0">
                <a:latin typeface="Arial" charset="0"/>
                <a:cs typeface="Arial" charset="0"/>
              </a:rPr>
              <a:t>/ca,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	python/qt/ca, ..</a:t>
            </a:r>
            <a:br>
              <a:rPr lang="en-US" dirty="0">
                <a:latin typeface="Arial" charset="0"/>
                <a:cs typeface="Arial" charset="0"/>
              </a:rPr>
            </a:br>
            <a:endParaRPr lang="en-US" dirty="0">
              <a:latin typeface="Arial" charset="0"/>
              <a:cs typeface="Arial" charset="0"/>
            </a:endParaRPr>
          </a:p>
          <a:p>
            <a:pPr marL="0" indent="0"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    Limited compatibility.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BE69-9DC3-C945-A278-D0D47B7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Compatibility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88F661-A555-FB46-A078-C0159B372E09}"/>
              </a:ext>
            </a:extLst>
          </p:cNvPr>
          <p:cNvSpPr txBox="1"/>
          <p:nvPr/>
        </p:nvSpPr>
        <p:spPr>
          <a:xfrm>
            <a:off x="3237916" y="1346889"/>
            <a:ext cx="3317630" cy="35086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EDM</a:t>
            </a: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object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activeXTextClass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beginObjectProperties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x 265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y 440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w 155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h 20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font "arial-bold-r-10.0"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index 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value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”Hello"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endObjectProperties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08455-8242-4B4C-B0B4-3524B64E40AC}"/>
              </a:ext>
            </a:extLst>
          </p:cNvPr>
          <p:cNvSpPr txBox="1"/>
          <p:nvPr/>
        </p:nvSpPr>
        <p:spPr>
          <a:xfrm>
            <a:off x="668216" y="1346890"/>
            <a:ext cx="2485292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MEDM</a:t>
            </a: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object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x= 265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y= 440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   width=155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   height=20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"basic attribute”</a:t>
            </a:r>
            <a:b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=54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}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textix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=”Hello"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5FD20-9B89-004D-9CB8-61730C11BC77}"/>
              </a:ext>
            </a:extLst>
          </p:cNvPr>
          <p:cNvSpPr txBox="1"/>
          <p:nvPr/>
        </p:nvSpPr>
        <p:spPr>
          <a:xfrm>
            <a:off x="6658708" y="1346889"/>
            <a:ext cx="5310554" cy="523220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Qt Designer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&lt;widget class="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caLabel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 name="caLabel_0"&gt;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&lt;property name="foreground"&gt;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&lt;color alpha="255"&gt;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 &lt;red&gt;10&lt;/red&gt;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&lt;green&gt;0&lt;/green&gt;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&lt;blue&gt;184&lt;/blue&gt;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&lt;/color&gt;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&lt;/property&gt;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&lt;property name="text"&gt;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&lt;string&gt;Hello&lt;/string&gt;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&lt;/property&gt;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&lt;property name="geometry"&gt;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 &lt;x&gt;265&lt;/x&gt;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&lt;y&gt;440&lt;/y&gt;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&lt;width&gt;155&lt;/width&gt;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  &lt;height&gt;20&lt;/height&gt;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  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&lt;/property&gt;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&lt;/widget&gt;</a:t>
            </a: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98509BE-0045-5442-BBAD-6B0C90910C59}"/>
              </a:ext>
            </a:extLst>
          </p:cNvPr>
          <p:cNvGrpSpPr/>
          <p:nvPr/>
        </p:nvGrpSpPr>
        <p:grpSpPr>
          <a:xfrm>
            <a:off x="1130267" y="3429000"/>
            <a:ext cx="10729500" cy="2674628"/>
            <a:chOff x="1130267" y="3429000"/>
            <a:chExt cx="10729500" cy="2674628"/>
          </a:xfrm>
        </p:grpSpPr>
        <p:sp>
          <p:nvSpPr>
            <p:cNvPr id="7" name="Rounded Rectangular Callout 6">
              <a:extLst>
                <a:ext uri="{FF2B5EF4-FFF2-40B4-BE49-F238E27FC236}">
                  <a16:creationId xmlns:a16="http://schemas.microsoft.com/office/drawing/2014/main" id="{301258C0-F1BA-A147-8EFC-438653414160}"/>
                </a:ext>
              </a:extLst>
            </p:cNvPr>
            <p:cNvSpPr/>
            <p:nvPr/>
          </p:nvSpPr>
          <p:spPr>
            <a:xfrm>
              <a:off x="1130267" y="5273954"/>
              <a:ext cx="4614042" cy="829674"/>
            </a:xfrm>
            <a:prstGeom prst="wedgeRoundRectCallout">
              <a:avLst>
                <a:gd name="adj1" fmla="val -33026"/>
                <a:gd name="adj2" fmla="val -37177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Dump of tool’s in-memory “model”.</a:t>
              </a:r>
            </a:p>
          </p:txBody>
        </p:sp>
        <p:sp>
          <p:nvSpPr>
            <p:cNvPr id="8" name="Rounded Rectangular Callout 7">
              <a:extLst>
                <a:ext uri="{FF2B5EF4-FFF2-40B4-BE49-F238E27FC236}">
                  <a16:creationId xmlns:a16="http://schemas.microsoft.com/office/drawing/2014/main" id="{65EF3D00-76F1-EA4F-95D0-84BCCB3D673F}"/>
                </a:ext>
              </a:extLst>
            </p:cNvPr>
            <p:cNvSpPr/>
            <p:nvPr/>
          </p:nvSpPr>
          <p:spPr>
            <a:xfrm>
              <a:off x="9866843" y="3429000"/>
              <a:ext cx="1992924" cy="706902"/>
            </a:xfrm>
            <a:prstGeom prst="wedgeRoundRectCallout">
              <a:avLst>
                <a:gd name="adj1" fmla="val -33026"/>
                <a:gd name="adj2" fmla="val -37177"/>
                <a:gd name="adj3" fmla="val 16667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Why not just</a:t>
              </a:r>
            </a:p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chemeClr val="tx1"/>
                  </a:solidFill>
                </a:rPr>
                <a:t>&lt;text&gt;Hello?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5BE69-9DC3-C945-A278-D0D47B718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Simple, General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F08455-8242-4B4C-B0B4-3524B64E40AC}"/>
              </a:ext>
            </a:extLst>
          </p:cNvPr>
          <p:cNvSpPr txBox="1"/>
          <p:nvPr/>
        </p:nvSpPr>
        <p:spPr>
          <a:xfrm>
            <a:off x="710256" y="1918165"/>
            <a:ext cx="5122985" cy="29608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pPr algn="l">
              <a:lnSpc>
                <a:spcPct val="90000"/>
              </a:lnSpc>
            </a:pPr>
            <a:endParaRPr lang="en-US" dirty="0">
              <a:latin typeface="+mn-lt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&lt;widget type="label"&gt;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&lt;x&gt;268&lt;/x&gt;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&lt;y&gt;440&lt;/y&gt;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&lt;width&gt;155&lt;/width&gt;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&lt;height&gt;20&lt;/height&gt;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&lt;text&gt;Hello&lt;text&gt;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foreground_color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  &lt;color red="0" green="0" blue="0”/&gt;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  &lt;/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foreground_color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&lt;/widget&gt;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0E9DA2-8D15-D345-A35D-20C95E1D88A6}"/>
              </a:ext>
            </a:extLst>
          </p:cNvPr>
          <p:cNvSpPr txBox="1"/>
          <p:nvPr/>
        </p:nvSpPr>
        <p:spPr>
          <a:xfrm>
            <a:off x="710256" y="1918165"/>
            <a:ext cx="3593730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latin typeface="+mn-lt"/>
              </a:rPr>
              <a:t>Display Builder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F26BEE9-1606-1645-B4C6-D7EE19510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918164"/>
            <a:ext cx="5959366" cy="4472125"/>
          </a:xfrm>
        </p:spPr>
        <p:txBody>
          <a:bodyPr/>
          <a:lstStyle/>
          <a:p>
            <a:r>
              <a:rPr lang="en-US" dirty="0"/>
              <a:t>XML</a:t>
            </a:r>
          </a:p>
          <a:p>
            <a:pPr lvl="1"/>
            <a:r>
              <a:rPr lang="en-US" dirty="0"/>
              <a:t>Somewhat human-readable</a:t>
            </a:r>
          </a:p>
          <a:p>
            <a:pPr lvl="1"/>
            <a:r>
              <a:rPr lang="en-US" dirty="0"/>
              <a:t>Parsers for every programming language</a:t>
            </a:r>
          </a:p>
          <a:p>
            <a:pPr lvl="1"/>
            <a:endParaRPr lang="en-US" dirty="0"/>
          </a:p>
          <a:p>
            <a:r>
              <a:rPr lang="en-US" dirty="0"/>
              <a:t>“label”, “</a:t>
            </a:r>
            <a:r>
              <a:rPr lang="en-US" dirty="0" err="1"/>
              <a:t>text_update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Not hinting at specific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4074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C3A84-102B-564E-9899-58738E248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Example: ORNL/SNS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3542E-FD9B-5649-9894-A224EC41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14" y="1103243"/>
            <a:ext cx="11419468" cy="5108714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Accelerator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EDM displays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Data Browser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Alarms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MPS Bypass Table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Beam Lines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Display Builder (Web Runtime for read-only remote access)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Data Browser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CS-Studio Alarms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CS-Studio Scan UI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62157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B16D9-2895-4E60-B926-D3761C9FE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1ABC137-F478-48AF-94F1-527234D6D2C9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722</Words>
  <Application>Microsoft Macintosh PowerPoint</Application>
  <PresentationFormat>Widescreen</PresentationFormat>
  <Paragraphs>144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Century Gothic</vt:lpstr>
      <vt:lpstr>Courier New</vt:lpstr>
      <vt:lpstr>System Font Regular</vt:lpstr>
      <vt:lpstr>Wingdings</vt:lpstr>
      <vt:lpstr>ORNL</vt:lpstr>
      <vt:lpstr>User Interfaces</vt:lpstr>
      <vt:lpstr>EPICS: Distributed System</vt:lpstr>
      <vt:lpstr>“Program"                            vs.    ”Display Manager”</vt:lpstr>
      <vt:lpstr>Over the years</vt:lpstr>
      <vt:lpstr>What changes, what doesn’t?</vt:lpstr>
      <vt:lpstr>Over the years</vt:lpstr>
      <vt:lpstr>Limited Compatibility</vt:lpstr>
      <vt:lpstr>Simple, General Format</vt:lpstr>
      <vt:lpstr>Example: ORNL/SNS</vt:lpstr>
      <vt:lpstr>Possible Approaches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2024-03-05T15:17:47Z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